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GoogleSlidesCustomDataVersion2">
      <go:slidesCustomData xmlns:go="http://customooxmlschemas.google.com/" r:id="rId7" roundtripDataSignature="AMtx7mjOiG9hXWvm3WNvuomVljw6saTU3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Zilver verzamelen</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1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lang="nl" sz="1100">
                <a:solidFill>
                  <a:srgbClr val="F79646"/>
                </a:solidFill>
              </a:rPr>
              <a:t>2 Kronieken 34:8-11</a:t>
            </a:r>
            <a:br>
              <a:rPr lang="nl" sz="1100">
                <a:solidFill>
                  <a:srgbClr val="F79646"/>
                </a:solidFill>
              </a:rPr>
            </a:br>
            <a:r>
              <a:rPr i="1" lang="nl" sz="1100">
                <a:solidFill>
                  <a:srgbClr val="F79646"/>
                </a:solidFill>
              </a:rPr>
              <a:t> Toen Josia achttien jaar koning was, gaf hij de opdracht om de tempel te herstellen. Ondertussen was er heel veel geld naar de tempel gebracht, door mensen uit Manasse, Efraïm en andere delen van Israël. De Levieten die de ingang van de tempel bewaakten, hadden dat geld verzameld. Het geld was voor de mannen die het werk aan de tempel moesten controleren. Zij betaalden er de arbeiders mee die de tempel moesten herstellen: de timmermannen en alle andere arbeiders. De arbeiders moesten van dat geld ook stenen en hout kopen om de daken van de tempel en de gebouwen eromheen te herstellen. Want de vroegere koningen hadden niet goed voor de gebouwen gezorgd. </a:t>
            </a:r>
            <a:br>
              <a:rPr i="1" lang="nl" sz="1100">
                <a:solidFill>
                  <a:srgbClr val="F79646"/>
                </a:solidFill>
              </a:rPr>
            </a:br>
            <a:r>
              <a:rPr i="1" lang="nl">
                <a:solidFill>
                  <a:srgbClr val="E46C0A"/>
                </a:solidFill>
                <a:latin typeface="Calibri"/>
                <a:ea typeface="Calibri"/>
                <a:cs typeface="Calibri"/>
                <a:sym typeface="Calibri"/>
              </a:rPr>
              <a:t>  </a:t>
            </a:r>
            <a:endParaRPr i="1">
              <a:solidFill>
                <a:srgbClr val="E46C0A"/>
              </a:solidFill>
              <a:latin typeface="Calibri"/>
              <a:ea typeface="Calibri"/>
              <a:cs typeface="Calibri"/>
              <a:sym typeface="Calibri"/>
            </a:endParaRPr>
          </a:p>
          <a:p>
            <a:pPr indent="0" lvl="0" marL="0" rtl="0" algn="l">
              <a:lnSpc>
                <a:spcPct val="115000"/>
              </a:lnSpc>
              <a:spcBef>
                <a:spcPts val="0"/>
              </a:spcBef>
              <a:spcAft>
                <a:spcPts val="0"/>
              </a:spcAft>
              <a:buNone/>
            </a:pPr>
            <a:r>
              <a:rPr b="1" lang="nl" sz="1200"/>
              <a:t>Opdracht</a:t>
            </a:r>
            <a:endParaRPr b="1" sz="1200"/>
          </a:p>
          <a:p>
            <a:pPr indent="-304800" lvl="0" marL="457200" rtl="0" algn="l">
              <a:lnSpc>
                <a:spcPct val="115000"/>
              </a:lnSpc>
              <a:spcBef>
                <a:spcPts val="0"/>
              </a:spcBef>
              <a:spcAft>
                <a:spcPts val="0"/>
              </a:spcAft>
              <a:buSzPts val="1200"/>
              <a:buChar char="●"/>
            </a:pPr>
            <a:r>
              <a:rPr lang="nl" sz="1200"/>
              <a:t>Door de hele zaal liggen munten verstopt.</a:t>
            </a:r>
            <a:endParaRPr sz="1200"/>
          </a:p>
          <a:p>
            <a:pPr indent="-304800" lvl="0" marL="457200" rtl="0" algn="l">
              <a:lnSpc>
                <a:spcPct val="115000"/>
              </a:lnSpc>
              <a:spcBef>
                <a:spcPts val="0"/>
              </a:spcBef>
              <a:spcAft>
                <a:spcPts val="0"/>
              </a:spcAft>
              <a:buSzPts val="1200"/>
              <a:buChar char="●"/>
            </a:pPr>
            <a:r>
              <a:rPr lang="nl" sz="1200"/>
              <a:t>Ga op zoek en breng zoveel mogelijk bij elkaar in de spaarpot!</a:t>
            </a:r>
            <a:endParaRPr sz="1200"/>
          </a:p>
          <a:p>
            <a:pPr indent="0" lvl="0" marL="0" rtl="0" algn="l">
              <a:lnSpc>
                <a:spcPct val="115000"/>
              </a:lnSpc>
              <a:spcBef>
                <a:spcPts val="0"/>
              </a:spcBef>
              <a:spcAft>
                <a:spcPts val="0"/>
              </a:spcAft>
              <a:buNone/>
            </a:pPr>
            <a:r>
              <a:t/>
            </a:r>
            <a:endParaRPr b="1" sz="1200"/>
          </a:p>
          <a:p>
            <a:pPr indent="0" lvl="0" marL="0" rtl="0" algn="l">
              <a:lnSpc>
                <a:spcPct val="115000"/>
              </a:lnSpc>
              <a:spcBef>
                <a:spcPts val="0"/>
              </a:spcBef>
              <a:spcAft>
                <a:spcPts val="0"/>
              </a:spcAft>
              <a:buNone/>
            </a:pPr>
            <a:r>
              <a:rPr b="1" lang="nl" sz="1200"/>
              <a:t>Om door te praten</a:t>
            </a:r>
            <a:endParaRPr b="1" sz="1200"/>
          </a:p>
          <a:p>
            <a:pPr indent="-304800" lvl="0" marL="457200" rtl="0" algn="l">
              <a:lnSpc>
                <a:spcPct val="115000"/>
              </a:lnSpc>
              <a:spcBef>
                <a:spcPts val="0"/>
              </a:spcBef>
              <a:spcAft>
                <a:spcPts val="0"/>
              </a:spcAft>
              <a:buSzPts val="1200"/>
              <a:buChar char="●"/>
            </a:pPr>
            <a:r>
              <a:rPr lang="nl" sz="1200"/>
              <a:t>In de tijd van koning Josia was zilver het geld waarmee mensen dingen betaalden. Wat wordt er in dit verhaal betaald met het zilver dat werd verzameld? </a:t>
            </a:r>
            <a:endParaRPr sz="1200"/>
          </a:p>
          <a:p>
            <a:pPr indent="-304800" lvl="0" marL="457200" rtl="0" algn="l">
              <a:lnSpc>
                <a:spcPct val="115000"/>
              </a:lnSpc>
              <a:spcBef>
                <a:spcPts val="0"/>
              </a:spcBef>
              <a:spcAft>
                <a:spcPts val="0"/>
              </a:spcAft>
              <a:buSzPts val="1200"/>
              <a:buChar char="●"/>
            </a:pPr>
            <a:r>
              <a:rPr lang="nl" sz="1200"/>
              <a:t>Heb jij wel eens lang gespaard voor iets?</a:t>
            </a:r>
            <a:endParaRPr i="1" sz="1200" u="none" cap="none" strike="noStrike">
              <a:solidFill>
                <a:srgbClr val="000000"/>
              </a:solidFil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p:txBody>
      </p:sp>
      <p:pic>
        <p:nvPicPr>
          <p:cNvPr id="55" name="Google Shape;55;p2"/>
          <p:cNvPicPr preferRelativeResize="0"/>
          <p:nvPr/>
        </p:nvPicPr>
        <p:blipFill>
          <a:blip r:embed="rId4">
            <a:alphaModFix/>
          </a:blip>
          <a:stretch>
            <a:fillRect/>
          </a:stretch>
        </p:blipFill>
        <p:spPr>
          <a:xfrm>
            <a:off x="2123125" y="7376575"/>
            <a:ext cx="2611751" cy="1440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